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281" r:id="rId57"/>
    <p:sldId id="282" r:id="rId58"/>
    <p:sldId id="283" r:id="rId59"/>
    <p:sldId id="284" r:id="rId60"/>
    <p:sldId id="285" r:id="rId61"/>
    <p:sldId id="286" r:id="rId62"/>
    <p:sldId id="287" r:id="rId63"/>
    <p:sldId id="288" r:id="rId6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nknut Antiqua Medium" charset="1" panose="00000600000000000000"/>
      <p:regular r:id="rId10"/>
    </p:embeddedFont>
    <p:embeddedFont>
      <p:font typeface="Inknut Antiqua Medium Bold" charset="1" panose="00000700000000000000"/>
      <p:regular r:id="rId11"/>
    </p:embeddedFont>
    <p:embeddedFont>
      <p:font typeface="Muli Bold" charset="1" panose="00000800000000000000"/>
      <p:regular r:id="rId12"/>
    </p:embeddedFont>
    <p:embeddedFont>
      <p:font typeface="Muli Bold Bold" charset="1" panose="00000900000000000000"/>
      <p:regular r:id="rId13"/>
    </p:embeddedFont>
    <p:embeddedFont>
      <p:font typeface="Muli Bold Italics" charset="1" panose="00000800000000000000"/>
      <p:regular r:id="rId14"/>
    </p:embeddedFont>
    <p:embeddedFont>
      <p:font typeface="Muli Bold Bold Italics" charset="1" panose="00000900000000000000"/>
      <p:regular r:id="rId15"/>
    </p:embeddedFont>
    <p:embeddedFont>
      <p:font typeface="Muli Regular" charset="1" panose="00000500000000000000"/>
      <p:regular r:id="rId16"/>
    </p:embeddedFont>
    <p:embeddedFont>
      <p:font typeface="Muli Regular Bold" charset="1" panose="00000700000000000000"/>
      <p:regular r:id="rId17"/>
    </p:embeddedFont>
    <p:embeddedFont>
      <p:font typeface="Muli Regular Italics" charset="1" panose="00000500000000000000"/>
      <p:regular r:id="rId18"/>
    </p:embeddedFont>
    <p:embeddedFont>
      <p:font typeface="Muli Regular Bold Italics" charset="1" panose="00000700000000000000"/>
      <p:regular r:id="rId19"/>
    </p:embeddedFont>
    <p:embeddedFont>
      <p:font typeface="Montserrat Semi-Bold" charset="1" panose="00000700000000000000"/>
      <p:regular r:id="rId20"/>
    </p:embeddedFont>
    <p:embeddedFont>
      <p:font typeface="Montserrat Semi-Bold Bold" charset="1" panose="00000800000000000000"/>
      <p:regular r:id="rId21"/>
    </p:embeddedFont>
    <p:embeddedFont>
      <p:font typeface="Montserrat Semi-Bold Italics" charset="1" panose="00000700000000000000"/>
      <p:regular r:id="rId22"/>
    </p:embeddedFont>
    <p:embeddedFont>
      <p:font typeface="Montserrat Semi-Bold Bold Italics" charset="1" panose="00000800000000000000"/>
      <p:regular r:id="rId23"/>
    </p:embeddedFont>
    <p:embeddedFont>
      <p:font typeface="Montserrat" charset="1" panose="00000500000000000000"/>
      <p:regular r:id="rId24"/>
    </p:embeddedFont>
    <p:embeddedFont>
      <p:font typeface="Montserrat Bold" charset="1" panose="00000600000000000000"/>
      <p:regular r:id="rId25"/>
    </p:embeddedFont>
    <p:embeddedFont>
      <p:font typeface="Montserrat Italics" charset="1" panose="00000500000000000000"/>
      <p:regular r:id="rId26"/>
    </p:embeddedFont>
    <p:embeddedFont>
      <p:font typeface="Montserrat Bold Italics" charset="1" panose="00000600000000000000"/>
      <p:regular r:id="rId27"/>
    </p:embeddedFont>
    <p:embeddedFont>
      <p:font typeface="Space Mono" charset="1" panose="02000509040000020004"/>
      <p:regular r:id="rId28"/>
    </p:embeddedFont>
    <p:embeddedFont>
      <p:font typeface="Space Mono Bold" charset="1" panose="02000809030000020004"/>
      <p:regular r:id="rId29"/>
    </p:embeddedFont>
    <p:embeddedFont>
      <p:font typeface="Space Mono Italics" charset="1" panose="02000509090000090004"/>
      <p:regular r:id="rId30"/>
    </p:embeddedFont>
    <p:embeddedFont>
      <p:font typeface="Space Mono Bold Italics" charset="1" panose="020008090400000900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46" Target="slides/slide15.xml" Type="http://schemas.openxmlformats.org/officeDocument/2006/relationships/slide"/><Relationship Id="rId47" Target="slides/slide16.xml" Type="http://schemas.openxmlformats.org/officeDocument/2006/relationships/slide"/><Relationship Id="rId48" Target="slides/slide17.xml" Type="http://schemas.openxmlformats.org/officeDocument/2006/relationships/slide"/><Relationship Id="rId49" Target="slides/slide18.xml" Type="http://schemas.openxmlformats.org/officeDocument/2006/relationships/slide"/><Relationship Id="rId5" Target="tableStyles.xml" Type="http://schemas.openxmlformats.org/officeDocument/2006/relationships/tableStyles"/><Relationship Id="rId50" Target="slides/slide19.xml" Type="http://schemas.openxmlformats.org/officeDocument/2006/relationships/slide"/><Relationship Id="rId51" Target="slides/slide20.xml" Type="http://schemas.openxmlformats.org/officeDocument/2006/relationships/slide"/><Relationship Id="rId52" Target="slides/slide21.xml" Type="http://schemas.openxmlformats.org/officeDocument/2006/relationships/slide"/><Relationship Id="rId53" Target="slides/slide22.xml" Type="http://schemas.openxmlformats.org/officeDocument/2006/relationships/slide"/><Relationship Id="rId54" Target="slides/slide23.xml" Type="http://schemas.openxmlformats.org/officeDocument/2006/relationships/slide"/><Relationship Id="rId55" Target="slides/slide24.xml" Type="http://schemas.openxmlformats.org/officeDocument/2006/relationships/slide"/><Relationship Id="rId56" Target="slides/slide25.xml" Type="http://schemas.openxmlformats.org/officeDocument/2006/relationships/slide"/><Relationship Id="rId57" Target="slides/slide26.xml" Type="http://schemas.openxmlformats.org/officeDocument/2006/relationships/slide"/><Relationship Id="rId58" Target="slides/slide27.xml" Type="http://schemas.openxmlformats.org/officeDocument/2006/relationships/slide"/><Relationship Id="rId59" Target="slides/slide28.xml" Type="http://schemas.openxmlformats.org/officeDocument/2006/relationships/slide"/><Relationship Id="rId6" Target="fonts/font6.fntdata" Type="http://schemas.openxmlformats.org/officeDocument/2006/relationships/font"/><Relationship Id="rId60" Target="slides/slide29.xml" Type="http://schemas.openxmlformats.org/officeDocument/2006/relationships/slide"/><Relationship Id="rId61" Target="slides/slide30.xml" Type="http://schemas.openxmlformats.org/officeDocument/2006/relationships/slide"/><Relationship Id="rId62" Target="slides/slide31.xml" Type="http://schemas.openxmlformats.org/officeDocument/2006/relationships/slide"/><Relationship Id="rId63" Target="slides/slide32.xml" Type="http://schemas.openxmlformats.org/officeDocument/2006/relationships/slide"/><Relationship Id="rId64" Target="slides/slide33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svg" Type="http://schemas.openxmlformats.org/officeDocument/2006/relationships/image"/><Relationship Id="rId3" Target="../media/image9.sv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svg" Type="http://schemas.openxmlformats.org/officeDocument/2006/relationships/image"/><Relationship Id="rId3" Target="../media/image8.svg" Type="http://schemas.openxmlformats.org/officeDocument/2006/relationships/image"/><Relationship Id="rId4" Target="../media/image9.svg" Type="http://schemas.openxmlformats.org/officeDocument/2006/relationships/image"/><Relationship Id="rId5" Target="../media/image10.jpe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svg" Type="http://schemas.openxmlformats.org/officeDocument/2006/relationships/image"/><Relationship Id="rId3" Target="../media/image9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8.svg" Type="http://schemas.openxmlformats.org/officeDocument/2006/relationships/image"/><Relationship Id="rId4" Target="../media/image9.sv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8.svg" Type="http://schemas.openxmlformats.org/officeDocument/2006/relationships/image"/><Relationship Id="rId4" Target="../media/image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svg" Type="http://schemas.openxmlformats.org/officeDocument/2006/relationships/image"/><Relationship Id="rId3" Target="../media/image8.svg" Type="http://schemas.openxmlformats.org/officeDocument/2006/relationships/image"/><Relationship Id="rId4" Target="../media/image9.svg" Type="http://schemas.openxmlformats.org/officeDocument/2006/relationships/image"/><Relationship Id="rId5" Target="../media/image15.jpeg" Type="http://schemas.openxmlformats.org/officeDocument/2006/relationships/image"/><Relationship Id="rId6" Target="../media/image17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svg" Type="http://schemas.openxmlformats.org/officeDocument/2006/relationships/image"/><Relationship Id="rId3" Target="../media/image9.sv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8.svg" Type="http://schemas.openxmlformats.org/officeDocument/2006/relationships/image"/><Relationship Id="rId4" Target="../media/image9.svg" Type="http://schemas.openxmlformats.org/officeDocument/2006/relationships/image"/><Relationship Id="rId5" Target="../media/image19.jpe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svg" Type="http://schemas.openxmlformats.org/officeDocument/2006/relationships/image"/><Relationship Id="rId3" Target="../media/image9.sv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svg" Type="http://schemas.openxmlformats.org/officeDocument/2006/relationships/image"/><Relationship Id="rId3" Target="../media/image8.svg" Type="http://schemas.openxmlformats.org/officeDocument/2006/relationships/image"/><Relationship Id="rId4" Target="../media/image9.svg" Type="http://schemas.openxmlformats.org/officeDocument/2006/relationships/image"/><Relationship Id="rId5" Target="../media/image18.jpe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svg" Type="http://schemas.openxmlformats.org/officeDocument/2006/relationships/image"/><Relationship Id="rId3" Target="../media/image9.sv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8.svg" Type="http://schemas.openxmlformats.org/officeDocument/2006/relationships/image"/><Relationship Id="rId4" Target="../media/image9.svg" Type="http://schemas.openxmlformats.org/officeDocument/2006/relationships/image"/><Relationship Id="rId5" Target="../media/image23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svg" Type="http://schemas.openxmlformats.org/officeDocument/2006/relationships/image"/><Relationship Id="rId3" Target="../media/image9.sv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svg" Type="http://schemas.openxmlformats.org/officeDocument/2006/relationships/image"/><Relationship Id="rId3" Target="../media/image8.svg" Type="http://schemas.openxmlformats.org/officeDocument/2006/relationships/image"/><Relationship Id="rId4" Target="../media/image9.svg" Type="http://schemas.openxmlformats.org/officeDocument/2006/relationships/image"/><Relationship Id="rId5" Target="../media/image22.jpeg" Type="http://schemas.openxmlformats.org/officeDocument/2006/relationships/image"/><Relationship Id="rId6" Target="../media/image24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svg" Type="http://schemas.openxmlformats.org/officeDocument/2006/relationships/image"/><Relationship Id="rId3" Target="../media/image9.sv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8.svg" Type="http://schemas.openxmlformats.org/officeDocument/2006/relationships/image"/><Relationship Id="rId4" Target="../media/image9.sv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svg" Type="http://schemas.openxmlformats.org/officeDocument/2006/relationships/image"/><Relationship Id="rId3" Target="../media/image9.sv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svg" Type="http://schemas.openxmlformats.org/officeDocument/2006/relationships/image"/><Relationship Id="rId3" Target="../media/image8.svg" Type="http://schemas.openxmlformats.org/officeDocument/2006/relationships/image"/><Relationship Id="rId4" Target="../media/image9.svg" Type="http://schemas.openxmlformats.org/officeDocument/2006/relationships/image"/><Relationship Id="rId5" Target="../media/image25.jpeg" Type="http://schemas.openxmlformats.org/officeDocument/2006/relationships/image"/><Relationship Id="rId6" Target="../media/image27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svg" Type="http://schemas.openxmlformats.org/officeDocument/2006/relationships/image"/><Relationship Id="rId3" Target="../media/image9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sv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8.svg" Type="http://schemas.openxmlformats.org/officeDocument/2006/relationships/image"/><Relationship Id="rId4" Target="../media/image9.svg" Type="http://schemas.openxmlformats.org/officeDocument/2006/relationships/image"/><Relationship Id="rId5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386619" y="0"/>
            <a:ext cx="13901381" cy="10287000"/>
          </a:xfrm>
          <a:prstGeom prst="rect">
            <a:avLst/>
          </a:prstGeom>
          <a:solidFill>
            <a:srgbClr val="FDCF60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744317" y="6772117"/>
            <a:ext cx="3606671" cy="2429988"/>
            <a:chOff x="0" y="0"/>
            <a:chExt cx="4808895" cy="3239983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368753" cy="189147"/>
            </a:xfrm>
            <a:prstGeom prst="rect">
              <a:avLst/>
            </a:prstGeom>
            <a:solidFill>
              <a:srgbClr val="0048CD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817670"/>
              <a:ext cx="4808895" cy="2422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48CD"/>
                  </a:solidFill>
                  <a:latin typeface="Montserrat Bold"/>
                </a:rPr>
                <a:t>Muhammad Alfi Nasution (1301190326)</a:t>
              </a:r>
            </a:p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48CD"/>
                  </a:solidFill>
                  <a:latin typeface="Montserrat Bold"/>
                </a:rPr>
                <a:t>Alifia Shafira (1301194102)</a:t>
              </a:r>
            </a:p>
            <a:p>
              <a:pPr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48CD"/>
                  </a:solidFill>
                  <a:latin typeface="Montserrat Bold"/>
                </a:rPr>
                <a:t>Shadifa Auliatama Harjanto (1301194220)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44317" y="955690"/>
            <a:ext cx="11010675" cy="442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88"/>
              </a:lnSpc>
            </a:pPr>
            <a:r>
              <a:rPr lang="en-US" sz="10730">
                <a:solidFill>
                  <a:srgbClr val="0048CD"/>
                </a:solidFill>
                <a:latin typeface="Montserrat Semi-Bold Bold"/>
              </a:rPr>
              <a:t>Tugas Indexing</a:t>
            </a:r>
          </a:p>
          <a:p>
            <a:pPr>
              <a:lnSpc>
                <a:spcPts val="11588"/>
              </a:lnSpc>
            </a:pPr>
            <a:r>
              <a:rPr lang="en-US" sz="10730">
                <a:solidFill>
                  <a:srgbClr val="0048CD"/>
                </a:solidFill>
                <a:latin typeface="Montserrat Semi-Bold Bold"/>
              </a:rPr>
              <a:t>Sistem Basis</a:t>
            </a:r>
          </a:p>
          <a:p>
            <a:pPr>
              <a:lnSpc>
                <a:spcPts val="11588"/>
              </a:lnSpc>
            </a:pPr>
            <a:r>
              <a:rPr lang="en-US" sz="10730">
                <a:solidFill>
                  <a:srgbClr val="0048CD"/>
                </a:solidFill>
                <a:latin typeface="Montserrat Semi-Bold Bold"/>
              </a:rPr>
              <a:t>Data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597932" y="1503490"/>
            <a:ext cx="11661368" cy="77548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6643153" y="6938312"/>
            <a:ext cx="3054598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916475" y="829571"/>
            <a:ext cx="9210261" cy="7868918"/>
            <a:chOff x="0" y="0"/>
            <a:chExt cx="3807918" cy="325335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379723" y="1476332"/>
            <a:ext cx="6833980" cy="6575397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-5400000">
            <a:off x="4722658" y="4700744"/>
            <a:ext cx="6769446" cy="41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HASIL INDEX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176616"/>
            <a:ext cx="5736313" cy="2009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Setelah Indexing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97893" y="326874"/>
            <a:ext cx="1737370" cy="161575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334126" y="1028700"/>
            <a:ext cx="8925174" cy="2235712"/>
            <a:chOff x="0" y="0"/>
            <a:chExt cx="5727205" cy="1434637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r="r" b="b" t="t" l="l"/>
              <a:pathLst>
                <a:path h="1434637" w="5727205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34126" y="2381129"/>
            <a:ext cx="8925174" cy="1962959"/>
            <a:chOff x="0" y="0"/>
            <a:chExt cx="5727205" cy="1259613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727205" cy="1259614"/>
            </a:xfrm>
            <a:custGeom>
              <a:avLst/>
              <a:gdLst/>
              <a:ahLst/>
              <a:cxnLst/>
              <a:rect r="r" b="b" t="t" l="l"/>
              <a:pathLst>
                <a:path h="1259614" w="5727205">
                  <a:moveTo>
                    <a:pt x="5602745" y="1259613"/>
                  </a:moveTo>
                  <a:lnTo>
                    <a:pt x="124460" y="1259613"/>
                  </a:lnTo>
                  <a:cubicBezTo>
                    <a:pt x="55880" y="1259613"/>
                    <a:pt x="0" y="1203733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135153"/>
                  </a:lnTo>
                  <a:cubicBezTo>
                    <a:pt x="5727205" y="1203734"/>
                    <a:pt x="5671325" y="1259614"/>
                    <a:pt x="5602745" y="1259614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28700" y="3438808"/>
            <a:ext cx="6103708" cy="2026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Perbandingan Waktu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99221" y="1328390"/>
            <a:ext cx="7394985" cy="61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48CD"/>
                </a:solidFill>
                <a:latin typeface="Inknut Antiqua Medium"/>
              </a:rPr>
              <a:t>Sebelum Penambahan Index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334126" y="4778321"/>
            <a:ext cx="8925174" cy="2235712"/>
            <a:chOff x="0" y="0"/>
            <a:chExt cx="5727205" cy="1434637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r="r" b="b" t="t" l="l"/>
              <a:pathLst>
                <a:path h="1434637" w="5727205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334126" y="6130749"/>
            <a:ext cx="8925174" cy="1962959"/>
            <a:chOff x="0" y="0"/>
            <a:chExt cx="5727205" cy="1259613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5727205" cy="1259614"/>
            </a:xfrm>
            <a:custGeom>
              <a:avLst/>
              <a:gdLst/>
              <a:ahLst/>
              <a:cxnLst/>
              <a:rect r="r" b="b" t="t" l="l"/>
              <a:pathLst>
                <a:path h="1259614" w="5727205">
                  <a:moveTo>
                    <a:pt x="5602745" y="1259613"/>
                  </a:moveTo>
                  <a:lnTo>
                    <a:pt x="124460" y="1259613"/>
                  </a:lnTo>
                  <a:cubicBezTo>
                    <a:pt x="55880" y="1259613"/>
                    <a:pt x="0" y="1203733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135153"/>
                  </a:lnTo>
                  <a:cubicBezTo>
                    <a:pt x="5727205" y="1203734"/>
                    <a:pt x="5671325" y="1259614"/>
                    <a:pt x="5602745" y="1259614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954572" y="5076825"/>
            <a:ext cx="7684282" cy="61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48CD"/>
                </a:solidFill>
                <a:latin typeface="Inknut Antiqua Medium"/>
              </a:rPr>
              <a:t>Setelah Penambahan Index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894576"/>
            <a:ext cx="4884019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795FF"/>
                </a:solidFill>
                <a:latin typeface="Space Mono"/>
              </a:rPr>
              <a:t>QUERY 1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rcRect l="32223" t="80589" r="15854" b="12457"/>
          <a:stretch>
            <a:fillRect/>
          </a:stretch>
        </p:blipFill>
        <p:spPr>
          <a:xfrm flipH="false" flipV="false" rot="0">
            <a:off x="10153156" y="2956709"/>
            <a:ext cx="5132854" cy="648887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rcRect l="32459" t="82137" r="20331" b="10770"/>
          <a:stretch>
            <a:fillRect/>
          </a:stretch>
        </p:blipFill>
        <p:spPr>
          <a:xfrm flipH="false" flipV="false" rot="0">
            <a:off x="10307416" y="6663743"/>
            <a:ext cx="4978595" cy="7196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C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378186"/>
            <a:ext cx="18288000" cy="90881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2692458"/>
            <a:ext cx="6936368" cy="128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>
                <a:solidFill>
                  <a:srgbClr val="0048CD"/>
                </a:solidFill>
                <a:latin typeface="Montserrat Semi-Bold Bold"/>
              </a:rPr>
              <a:t>Query 2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1028700"/>
            <a:ext cx="9822924" cy="834948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5203443"/>
            <a:ext cx="6318880" cy="1788031"/>
            <a:chOff x="0" y="0"/>
            <a:chExt cx="8425173" cy="2384042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1044803" cy="144381"/>
            </a:xfrm>
            <a:prstGeom prst="rect">
              <a:avLst/>
            </a:prstGeom>
            <a:solidFill>
              <a:srgbClr val="0048CD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626725"/>
              <a:ext cx="8425173" cy="1757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0048CD"/>
                  </a:solidFill>
                  <a:latin typeface="Montserrat Bold"/>
                </a:rPr>
                <a:t>Menampilkan ID car yang terdapat pada tabel TRANSACTION dengan brand mobil "Ford".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6643153" y="6938312"/>
            <a:ext cx="3054598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916475" y="829571"/>
            <a:ext cx="9210261" cy="7868918"/>
            <a:chOff x="0" y="0"/>
            <a:chExt cx="3807918" cy="325335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-5400000">
            <a:off x="4722658" y="4702112"/>
            <a:ext cx="6769446" cy="4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QUERY 2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27614" y="4096614"/>
            <a:ext cx="5736313" cy="2835273"/>
            <a:chOff x="0" y="0"/>
            <a:chExt cx="7648418" cy="378036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76200"/>
              <a:ext cx="7648418" cy="2711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Sebelum Indexing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164129"/>
              <a:ext cx="6167885" cy="616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781139" y="1308204"/>
            <a:ext cx="8031148" cy="63592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174263"/>
            <a:ext cx="5385167" cy="2014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48CD"/>
                </a:solidFill>
                <a:latin typeface="Muli Bold"/>
              </a:rPr>
              <a:t>Pembuatan Indexing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889962" y="829571"/>
            <a:ext cx="9210261" cy="7868918"/>
            <a:chOff x="0" y="0"/>
            <a:chExt cx="3807918" cy="325335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sp>
        <p:nvSpPr>
          <p:cNvPr name="TextBox 7" id="7"/>
          <p:cNvSpPr txBox="true"/>
          <p:nvPr/>
        </p:nvSpPr>
        <p:spPr>
          <a:xfrm rot="-5400000">
            <a:off x="4851212" y="4839344"/>
            <a:ext cx="6492246" cy="41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INDEX 2</a:t>
            </a:r>
          </a:p>
        </p:txBody>
      </p:sp>
      <p:grpSp>
        <p:nvGrpSpPr>
          <p:cNvPr name="Group 8" id="8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5111" t="0" r="0" b="91610"/>
          <a:stretch>
            <a:fillRect/>
          </a:stretch>
        </p:blipFill>
        <p:spPr>
          <a:xfrm flipH="false" flipV="false" rot="0">
            <a:off x="9192669" y="2870669"/>
            <a:ext cx="7208088" cy="93448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80274" r="5550" b="0"/>
          <a:stretch>
            <a:fillRect/>
          </a:stretch>
        </p:blipFill>
        <p:spPr>
          <a:xfrm flipH="false" flipV="false" rot="0">
            <a:off x="9442753" y="5044762"/>
            <a:ext cx="6707921" cy="205415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6643153" y="6938312"/>
            <a:ext cx="3054598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916475" y="829571"/>
            <a:ext cx="9210261" cy="7868918"/>
            <a:chOff x="0" y="0"/>
            <a:chExt cx="3807918" cy="325335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-5400000">
            <a:off x="4722658" y="4700744"/>
            <a:ext cx="6769446" cy="41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HASIL INDEX 2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754190" y="1307760"/>
            <a:ext cx="8085047" cy="643293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4176616"/>
            <a:ext cx="5736313" cy="2009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Setelah Indexing</a:t>
            </a:r>
          </a:p>
        </p:txBody>
      </p:sp>
      <p:grpSp>
        <p:nvGrpSpPr>
          <p:cNvPr name="Group 10" id="10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97893" y="326874"/>
            <a:ext cx="1737370" cy="161575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334126" y="1028700"/>
            <a:ext cx="8925174" cy="2235712"/>
            <a:chOff x="0" y="0"/>
            <a:chExt cx="5727205" cy="1434637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r="r" b="b" t="t" l="l"/>
              <a:pathLst>
                <a:path h="1434637" w="5727205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34126" y="2381129"/>
            <a:ext cx="8925174" cy="1962959"/>
            <a:chOff x="0" y="0"/>
            <a:chExt cx="5727205" cy="1259613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727205" cy="1259614"/>
            </a:xfrm>
            <a:custGeom>
              <a:avLst/>
              <a:gdLst/>
              <a:ahLst/>
              <a:cxnLst/>
              <a:rect r="r" b="b" t="t" l="l"/>
              <a:pathLst>
                <a:path h="1259614" w="5727205">
                  <a:moveTo>
                    <a:pt x="5602745" y="1259613"/>
                  </a:moveTo>
                  <a:lnTo>
                    <a:pt x="124460" y="1259613"/>
                  </a:lnTo>
                  <a:cubicBezTo>
                    <a:pt x="55880" y="1259613"/>
                    <a:pt x="0" y="1203733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135153"/>
                  </a:lnTo>
                  <a:cubicBezTo>
                    <a:pt x="5727205" y="1203734"/>
                    <a:pt x="5671325" y="1259614"/>
                    <a:pt x="5602745" y="1259614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28700" y="3438808"/>
            <a:ext cx="6103708" cy="2026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Perbandingan Waktu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99221" y="1328390"/>
            <a:ext cx="7394985" cy="61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48CD"/>
                </a:solidFill>
                <a:latin typeface="Inknut Antiqua Medium"/>
              </a:rPr>
              <a:t>Sebelum Penambahan Index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334126" y="4778321"/>
            <a:ext cx="8925174" cy="2235712"/>
            <a:chOff x="0" y="0"/>
            <a:chExt cx="5727205" cy="1434637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r="r" b="b" t="t" l="l"/>
              <a:pathLst>
                <a:path h="1434637" w="5727205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334126" y="6130749"/>
            <a:ext cx="8925174" cy="1962959"/>
            <a:chOff x="0" y="0"/>
            <a:chExt cx="5727205" cy="1259613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5727205" cy="1259614"/>
            </a:xfrm>
            <a:custGeom>
              <a:avLst/>
              <a:gdLst/>
              <a:ahLst/>
              <a:cxnLst/>
              <a:rect r="r" b="b" t="t" l="l"/>
              <a:pathLst>
                <a:path h="1259614" w="5727205">
                  <a:moveTo>
                    <a:pt x="5602745" y="1259613"/>
                  </a:moveTo>
                  <a:lnTo>
                    <a:pt x="124460" y="1259613"/>
                  </a:lnTo>
                  <a:cubicBezTo>
                    <a:pt x="55880" y="1259613"/>
                    <a:pt x="0" y="1203733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135153"/>
                  </a:lnTo>
                  <a:cubicBezTo>
                    <a:pt x="5727205" y="1203734"/>
                    <a:pt x="5671325" y="1259614"/>
                    <a:pt x="5602745" y="1259614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954572" y="5076825"/>
            <a:ext cx="7684282" cy="61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48CD"/>
                </a:solidFill>
                <a:latin typeface="Inknut Antiqua Medium"/>
              </a:rPr>
              <a:t>Setelah Penambahan Index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894576"/>
            <a:ext cx="4884019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795FF"/>
                </a:solidFill>
                <a:latin typeface="Space Mono"/>
              </a:rPr>
              <a:t>QUERY 2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rcRect l="14864" t="54567" r="59616" b="41140"/>
          <a:stretch>
            <a:fillRect/>
          </a:stretch>
        </p:blipFill>
        <p:spPr>
          <a:xfrm flipH="false" flipV="false" rot="0">
            <a:off x="10230286" y="2922636"/>
            <a:ext cx="5132854" cy="68355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rcRect l="15079" t="54483" r="60399" b="41433"/>
          <a:stretch>
            <a:fillRect/>
          </a:stretch>
        </p:blipFill>
        <p:spPr>
          <a:xfrm flipH="false" flipV="false" rot="0">
            <a:off x="10230286" y="6674028"/>
            <a:ext cx="5132854" cy="6800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C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378186"/>
            <a:ext cx="18288000" cy="90881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2478779"/>
            <a:ext cx="6936368" cy="128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>
                <a:solidFill>
                  <a:srgbClr val="0048CD"/>
                </a:solidFill>
                <a:latin typeface="Montserrat Semi-Bold Bold"/>
              </a:rPr>
              <a:t>Query 3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1028700"/>
            <a:ext cx="9822924" cy="834948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4445046"/>
            <a:ext cx="6318880" cy="2241172"/>
            <a:chOff x="0" y="0"/>
            <a:chExt cx="8425173" cy="2988229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1044803" cy="144381"/>
            </a:xfrm>
            <a:prstGeom prst="rect">
              <a:avLst/>
            </a:prstGeom>
            <a:solidFill>
              <a:srgbClr val="0048CD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626725"/>
              <a:ext cx="8425173" cy="2361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0048CD"/>
                  </a:solidFill>
                  <a:latin typeface="Montserrat Bold"/>
                </a:rPr>
                <a:t>Menampilkan ID car dan ID renter yang terdapat pada</a:t>
              </a:r>
              <a:r>
                <a:rPr lang="en-US" sz="2399">
                  <a:solidFill>
                    <a:srgbClr val="0048CD"/>
                  </a:solidFill>
                  <a:latin typeface="Montserrat Bold"/>
                </a:rPr>
                <a:t> tabel Transaction dengan peminjam merupakan wanita dan tahun mobil 2010.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6643153" y="6938312"/>
            <a:ext cx="3054598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916475" y="829571"/>
            <a:ext cx="9210261" cy="7868918"/>
            <a:chOff x="0" y="0"/>
            <a:chExt cx="3807918" cy="325335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19959" t="17465" r="23230" b="0"/>
          <a:stretch>
            <a:fillRect/>
          </a:stretch>
        </p:blipFill>
        <p:spPr>
          <a:xfrm flipH="false" flipV="false" rot="0">
            <a:off x="8376726" y="1028700"/>
            <a:ext cx="8380546" cy="683915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-5400000">
            <a:off x="4722658" y="4702112"/>
            <a:ext cx="6769446" cy="4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QUERY 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174263"/>
            <a:ext cx="5736313" cy="2014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Sebelum Indexing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89962" y="829571"/>
            <a:ext cx="9210261" cy="7868918"/>
            <a:chOff x="0" y="0"/>
            <a:chExt cx="3807918" cy="325335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20185" t="16461" r="28868" b="68457"/>
          <a:stretch>
            <a:fillRect/>
          </a:stretch>
        </p:blipFill>
        <p:spPr>
          <a:xfrm flipH="false" flipV="false" rot="0">
            <a:off x="8966729" y="1496754"/>
            <a:ext cx="7659969" cy="127364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20185" t="84718" r="28868" b="0"/>
          <a:stretch>
            <a:fillRect/>
          </a:stretch>
        </p:blipFill>
        <p:spPr>
          <a:xfrm flipH="false" flipV="false" rot="0">
            <a:off x="8966729" y="3245461"/>
            <a:ext cx="7659969" cy="129060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20749" t="17709" r="18120" b="64195"/>
          <a:stretch>
            <a:fillRect/>
          </a:stretch>
        </p:blipFill>
        <p:spPr>
          <a:xfrm flipH="false" flipV="false" rot="0">
            <a:off x="8966729" y="5143500"/>
            <a:ext cx="7659969" cy="1273646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8700" y="4174263"/>
            <a:ext cx="5385167" cy="2014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48CD"/>
                </a:solidFill>
                <a:latin typeface="Muli Bold"/>
              </a:rPr>
              <a:t>Pembuatan Indexing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4851212" y="4840712"/>
            <a:ext cx="6492246" cy="4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INDEX 3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20749" t="85479" r="18120" b="0"/>
          <a:stretch>
            <a:fillRect/>
          </a:stretch>
        </p:blipFill>
        <p:spPr>
          <a:xfrm flipH="false" flipV="false" rot="0">
            <a:off x="8966729" y="6908150"/>
            <a:ext cx="7659969" cy="10220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34022" y="4859655"/>
            <a:ext cx="9802671" cy="233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0"/>
              </a:lnSpc>
            </a:pPr>
            <a:r>
              <a:rPr lang="en-US" sz="4800">
                <a:solidFill>
                  <a:srgbClr val="0048CD"/>
                </a:solidFill>
                <a:latin typeface="Montserrat Semi-Bold Bold"/>
              </a:rPr>
              <a:t>- Cars (Reference)</a:t>
            </a:r>
          </a:p>
          <a:p>
            <a:pPr>
              <a:lnSpc>
                <a:spcPts val="6240"/>
              </a:lnSpc>
            </a:pPr>
            <a:r>
              <a:rPr lang="en-US" sz="4800">
                <a:solidFill>
                  <a:srgbClr val="0048CD"/>
                </a:solidFill>
                <a:latin typeface="Montserrat Semi-Bold Bold"/>
              </a:rPr>
              <a:t>- Renter (Reference)</a:t>
            </a:r>
          </a:p>
          <a:p>
            <a:pPr>
              <a:lnSpc>
                <a:spcPts val="6240"/>
              </a:lnSpc>
            </a:pPr>
            <a:r>
              <a:rPr lang="en-US" sz="4800">
                <a:solidFill>
                  <a:srgbClr val="0048CD"/>
                </a:solidFill>
                <a:latin typeface="Montserrat Semi-Bold Bold"/>
              </a:rPr>
              <a:t>- Transaction (Non Reference)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2564706"/>
            <a:ext cx="5317101" cy="515758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834022" y="2564706"/>
            <a:ext cx="8761811" cy="97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0048CD"/>
                </a:solidFill>
                <a:latin typeface="Montserrat Semi-Bold"/>
              </a:rPr>
              <a:t>LIST TABEL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6643153" y="6938312"/>
            <a:ext cx="3054598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916475" y="829571"/>
            <a:ext cx="9210261" cy="7868918"/>
            <a:chOff x="0" y="0"/>
            <a:chExt cx="3807918" cy="325335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20072" t="0" r="0" b="0"/>
          <a:stretch>
            <a:fillRect/>
          </a:stretch>
        </p:blipFill>
        <p:spPr>
          <a:xfrm flipH="false" flipV="false" rot="0">
            <a:off x="8334126" y="829571"/>
            <a:ext cx="8699818" cy="611412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-5400000">
            <a:off x="4722658" y="4702112"/>
            <a:ext cx="6769446" cy="4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HASIL INDEX 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176616"/>
            <a:ext cx="5736313" cy="2009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Setelah Indexing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97893" y="326874"/>
            <a:ext cx="1737370" cy="161575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334126" y="1028700"/>
            <a:ext cx="8925174" cy="2235712"/>
            <a:chOff x="0" y="0"/>
            <a:chExt cx="5727205" cy="1434637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r="r" b="b" t="t" l="l"/>
              <a:pathLst>
                <a:path h="1434637" w="5727205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34126" y="2381129"/>
            <a:ext cx="8925174" cy="1962959"/>
            <a:chOff x="0" y="0"/>
            <a:chExt cx="5727205" cy="1259613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727205" cy="1259614"/>
            </a:xfrm>
            <a:custGeom>
              <a:avLst/>
              <a:gdLst/>
              <a:ahLst/>
              <a:cxnLst/>
              <a:rect r="r" b="b" t="t" l="l"/>
              <a:pathLst>
                <a:path h="1259614" w="5727205">
                  <a:moveTo>
                    <a:pt x="5602745" y="1259613"/>
                  </a:moveTo>
                  <a:lnTo>
                    <a:pt x="124460" y="1259613"/>
                  </a:lnTo>
                  <a:cubicBezTo>
                    <a:pt x="55880" y="1259613"/>
                    <a:pt x="0" y="1203733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135153"/>
                  </a:lnTo>
                  <a:cubicBezTo>
                    <a:pt x="5727205" y="1203734"/>
                    <a:pt x="5671325" y="1259614"/>
                    <a:pt x="5602745" y="1259614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28700" y="3438808"/>
            <a:ext cx="6103708" cy="2026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Perbandingan Waktu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99221" y="1328390"/>
            <a:ext cx="7394985" cy="61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48CD"/>
                </a:solidFill>
                <a:latin typeface="Inknut Antiqua Medium"/>
              </a:rPr>
              <a:t>Sebelum Penambahan Index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334126" y="4778321"/>
            <a:ext cx="8925174" cy="2235712"/>
            <a:chOff x="0" y="0"/>
            <a:chExt cx="5727205" cy="1434637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r="r" b="b" t="t" l="l"/>
              <a:pathLst>
                <a:path h="1434637" w="5727205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334126" y="6130749"/>
            <a:ext cx="8925174" cy="1962959"/>
            <a:chOff x="0" y="0"/>
            <a:chExt cx="5727205" cy="1259613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5727205" cy="1259614"/>
            </a:xfrm>
            <a:custGeom>
              <a:avLst/>
              <a:gdLst/>
              <a:ahLst/>
              <a:cxnLst/>
              <a:rect r="r" b="b" t="t" l="l"/>
              <a:pathLst>
                <a:path h="1259614" w="5727205">
                  <a:moveTo>
                    <a:pt x="5602745" y="1259613"/>
                  </a:moveTo>
                  <a:lnTo>
                    <a:pt x="124460" y="1259613"/>
                  </a:lnTo>
                  <a:cubicBezTo>
                    <a:pt x="55880" y="1259613"/>
                    <a:pt x="0" y="1203733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135153"/>
                  </a:lnTo>
                  <a:cubicBezTo>
                    <a:pt x="5727205" y="1203734"/>
                    <a:pt x="5671325" y="1259614"/>
                    <a:pt x="5602745" y="1259614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954572" y="5076825"/>
            <a:ext cx="7684282" cy="61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48CD"/>
                </a:solidFill>
                <a:latin typeface="Inknut Antiqua Medium"/>
              </a:rPr>
              <a:t>Setelah Penambahan Index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894576"/>
            <a:ext cx="4884019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795FF"/>
                </a:solidFill>
                <a:latin typeface="Space Mono"/>
              </a:rPr>
              <a:t>QUERY 3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rcRect l="29516" t="45631" r="54081" b="50187"/>
          <a:stretch>
            <a:fillRect/>
          </a:stretch>
        </p:blipFill>
        <p:spPr>
          <a:xfrm flipH="false" flipV="false" rot="0">
            <a:off x="10230286" y="2996030"/>
            <a:ext cx="5002035" cy="716252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rcRect l="29523" t="45697" r="50288" b="50415"/>
          <a:stretch>
            <a:fillRect/>
          </a:stretch>
        </p:blipFill>
        <p:spPr>
          <a:xfrm flipH="false" flipV="false" rot="0">
            <a:off x="10230286" y="6711045"/>
            <a:ext cx="5132854" cy="5551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C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378186"/>
            <a:ext cx="18288000" cy="90881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2204049"/>
            <a:ext cx="6936368" cy="128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>
                <a:solidFill>
                  <a:srgbClr val="0048CD"/>
                </a:solidFill>
                <a:latin typeface="Montserrat Semi-Bold Bold"/>
              </a:rPr>
              <a:t>Query 4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1028700"/>
            <a:ext cx="9822924" cy="834948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4945009"/>
            <a:ext cx="6318880" cy="1788031"/>
            <a:chOff x="0" y="0"/>
            <a:chExt cx="8425173" cy="2384042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1044803" cy="144381"/>
            </a:xfrm>
            <a:prstGeom prst="rect">
              <a:avLst/>
            </a:prstGeom>
            <a:solidFill>
              <a:srgbClr val="0048CD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626725"/>
              <a:ext cx="8425173" cy="1757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0048CD"/>
                  </a:solidFill>
                  <a:latin typeface="Montserrat Bold"/>
                </a:rPr>
                <a:t>Menampilkan data pada tabel TRANSACTION dimana ID car lebih dari 15 dan diurutkan secara descending.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6643153" y="6938312"/>
            <a:ext cx="3054598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916475" y="829571"/>
            <a:ext cx="9210261" cy="7868918"/>
            <a:chOff x="0" y="0"/>
            <a:chExt cx="3807918" cy="325335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20636" t="0" r="0" b="0"/>
          <a:stretch>
            <a:fillRect/>
          </a:stretch>
        </p:blipFill>
        <p:spPr>
          <a:xfrm flipH="false" flipV="false" rot="0">
            <a:off x="8529838" y="1028700"/>
            <a:ext cx="8533750" cy="604002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-5400000">
            <a:off x="4722658" y="4702112"/>
            <a:ext cx="6769446" cy="4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QUERY 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174263"/>
            <a:ext cx="5736313" cy="2014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Sebelum Indexing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89962" y="829571"/>
            <a:ext cx="9210261" cy="7868918"/>
            <a:chOff x="0" y="0"/>
            <a:chExt cx="3807918" cy="325335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20185" t="20075" r="11427" b="58018"/>
          <a:stretch>
            <a:fillRect/>
          </a:stretch>
        </p:blipFill>
        <p:spPr>
          <a:xfrm flipH="false" flipV="false" rot="0">
            <a:off x="8530914" y="2099721"/>
            <a:ext cx="8569309" cy="1541896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4174263"/>
            <a:ext cx="5385167" cy="2014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48CD"/>
                </a:solidFill>
                <a:latin typeface="Muli Bold"/>
              </a:rPr>
              <a:t>Pembuatan Indexing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4851212" y="4840712"/>
            <a:ext cx="6492246" cy="4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INDEX 4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20185" t="45571" r="0" b="42158"/>
          <a:stretch>
            <a:fillRect/>
          </a:stretch>
        </p:blipFill>
        <p:spPr>
          <a:xfrm flipH="false" flipV="false" rot="0">
            <a:off x="8530914" y="4081848"/>
            <a:ext cx="8569309" cy="73997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6643153" y="6938312"/>
            <a:ext cx="3054598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916475" y="829571"/>
            <a:ext cx="9210261" cy="7868918"/>
            <a:chOff x="0" y="0"/>
            <a:chExt cx="3807918" cy="325335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20228" t="0" r="12404" b="0"/>
          <a:stretch>
            <a:fillRect/>
          </a:stretch>
        </p:blipFill>
        <p:spPr>
          <a:xfrm flipH="false" flipV="false" rot="0">
            <a:off x="8575949" y="1028700"/>
            <a:ext cx="8441529" cy="703868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-5400000">
            <a:off x="4722658" y="4702112"/>
            <a:ext cx="6769446" cy="4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HASIL INDEX 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176616"/>
            <a:ext cx="5736313" cy="2009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Setelah Indexing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97893" y="326874"/>
            <a:ext cx="1737370" cy="161575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334126" y="1028700"/>
            <a:ext cx="8925174" cy="2235712"/>
            <a:chOff x="0" y="0"/>
            <a:chExt cx="5727205" cy="1434637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r="r" b="b" t="t" l="l"/>
              <a:pathLst>
                <a:path h="1434637" w="5727205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34126" y="2381129"/>
            <a:ext cx="8925174" cy="1962959"/>
            <a:chOff x="0" y="0"/>
            <a:chExt cx="5727205" cy="1259613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727205" cy="1259614"/>
            </a:xfrm>
            <a:custGeom>
              <a:avLst/>
              <a:gdLst/>
              <a:ahLst/>
              <a:cxnLst/>
              <a:rect r="r" b="b" t="t" l="l"/>
              <a:pathLst>
                <a:path h="1259614" w="5727205">
                  <a:moveTo>
                    <a:pt x="5602745" y="1259613"/>
                  </a:moveTo>
                  <a:lnTo>
                    <a:pt x="124460" y="1259613"/>
                  </a:lnTo>
                  <a:cubicBezTo>
                    <a:pt x="55880" y="1259613"/>
                    <a:pt x="0" y="1203733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135153"/>
                  </a:lnTo>
                  <a:cubicBezTo>
                    <a:pt x="5727205" y="1203734"/>
                    <a:pt x="5671325" y="1259614"/>
                    <a:pt x="5602745" y="1259614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28700" y="3438808"/>
            <a:ext cx="6103708" cy="2026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Perbandingan Waktu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99221" y="1328390"/>
            <a:ext cx="7394985" cy="61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48CD"/>
                </a:solidFill>
                <a:latin typeface="Inknut Antiqua Medium"/>
              </a:rPr>
              <a:t>Sebelum Penambahan Index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334126" y="4778321"/>
            <a:ext cx="8925174" cy="2235712"/>
            <a:chOff x="0" y="0"/>
            <a:chExt cx="5727205" cy="1434637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r="r" b="b" t="t" l="l"/>
              <a:pathLst>
                <a:path h="1434637" w="5727205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334126" y="6130749"/>
            <a:ext cx="8925174" cy="1962959"/>
            <a:chOff x="0" y="0"/>
            <a:chExt cx="5727205" cy="1259613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5727205" cy="1259614"/>
            </a:xfrm>
            <a:custGeom>
              <a:avLst/>
              <a:gdLst/>
              <a:ahLst/>
              <a:cxnLst/>
              <a:rect r="r" b="b" t="t" l="l"/>
              <a:pathLst>
                <a:path h="1259614" w="5727205">
                  <a:moveTo>
                    <a:pt x="5602745" y="1259613"/>
                  </a:moveTo>
                  <a:lnTo>
                    <a:pt x="124460" y="1259613"/>
                  </a:lnTo>
                  <a:cubicBezTo>
                    <a:pt x="55880" y="1259613"/>
                    <a:pt x="0" y="1203733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135153"/>
                  </a:lnTo>
                  <a:cubicBezTo>
                    <a:pt x="5727205" y="1203734"/>
                    <a:pt x="5671325" y="1259614"/>
                    <a:pt x="5602745" y="1259614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954572" y="5076825"/>
            <a:ext cx="7684282" cy="61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48CD"/>
                </a:solidFill>
                <a:latin typeface="Inknut Antiqua Medium"/>
              </a:rPr>
              <a:t>Setelah Penambahan Index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894576"/>
            <a:ext cx="4884019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795FF"/>
                </a:solidFill>
                <a:latin typeface="Space Mono"/>
              </a:rPr>
              <a:t>QUERY 4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rcRect l="29494" t="45271" r="55747" b="50989"/>
          <a:stretch>
            <a:fillRect/>
          </a:stretch>
        </p:blipFill>
        <p:spPr>
          <a:xfrm flipH="false" flipV="false" rot="0">
            <a:off x="11027157" y="3110710"/>
            <a:ext cx="3539112" cy="503796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rcRect l="29451" t="45298" r="53756" b="50520"/>
          <a:stretch>
            <a:fillRect/>
          </a:stretch>
        </p:blipFill>
        <p:spPr>
          <a:xfrm flipH="false" flipV="false" rot="0">
            <a:off x="11027157" y="6766545"/>
            <a:ext cx="3539112" cy="49497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C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378186"/>
            <a:ext cx="18288000" cy="90881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2570355"/>
            <a:ext cx="6936368" cy="128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>
                <a:solidFill>
                  <a:srgbClr val="0048CD"/>
                </a:solidFill>
                <a:latin typeface="Montserrat Semi-Bold Bold"/>
              </a:rPr>
              <a:t>Query 5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1028700"/>
            <a:ext cx="9822924" cy="834948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5143500"/>
            <a:ext cx="6318880" cy="1334891"/>
            <a:chOff x="0" y="0"/>
            <a:chExt cx="8425173" cy="1779855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1044803" cy="144381"/>
            </a:xfrm>
            <a:prstGeom prst="rect">
              <a:avLst/>
            </a:prstGeom>
            <a:solidFill>
              <a:srgbClr val="0048CD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626725"/>
              <a:ext cx="8425173" cy="1153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0048CD"/>
                  </a:solidFill>
                  <a:latin typeface="Montserrat Bold"/>
                </a:rPr>
                <a:t>Menampilkan data pada tabel transaksi dimana ID mobil = 50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6643153" y="6938312"/>
            <a:ext cx="3054598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916475" y="829571"/>
            <a:ext cx="9210261" cy="7868918"/>
            <a:chOff x="0" y="0"/>
            <a:chExt cx="3807918" cy="325335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61142" b="70346"/>
          <a:stretch>
            <a:fillRect/>
          </a:stretch>
        </p:blipFill>
        <p:spPr>
          <a:xfrm flipH="false" flipV="false" rot="0">
            <a:off x="10342019" y="1925746"/>
            <a:ext cx="4909388" cy="226195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-5400000">
            <a:off x="4722658" y="4702112"/>
            <a:ext cx="6769446" cy="4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QUERY 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174263"/>
            <a:ext cx="5736313" cy="2014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Sebelum Indexing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42887" r="230" b="0"/>
          <a:stretch>
            <a:fillRect/>
          </a:stretch>
        </p:blipFill>
        <p:spPr>
          <a:xfrm flipH="false" flipV="false" rot="0">
            <a:off x="8698373" y="4764030"/>
            <a:ext cx="8196681" cy="283288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89962" y="829571"/>
            <a:ext cx="9210261" cy="7868918"/>
            <a:chOff x="0" y="0"/>
            <a:chExt cx="3807918" cy="325335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7246" t="0" r="0" b="83100"/>
          <a:stretch>
            <a:fillRect/>
          </a:stretch>
        </p:blipFill>
        <p:spPr>
          <a:xfrm flipH="false" flipV="false" rot="0">
            <a:off x="8706728" y="3167659"/>
            <a:ext cx="8179971" cy="86337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028700" y="3359466"/>
            <a:ext cx="5385167" cy="2835273"/>
            <a:chOff x="0" y="0"/>
            <a:chExt cx="7180222" cy="378036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76200"/>
              <a:ext cx="7180222" cy="27116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Pembuatan Indexing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164129"/>
              <a:ext cx="5712717" cy="616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-5400000">
            <a:off x="4851212" y="4840712"/>
            <a:ext cx="6492246" cy="4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INDEX 5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rcRect l="0" t="64554" r="39532" b="7961"/>
          <a:stretch>
            <a:fillRect/>
          </a:stretch>
        </p:blipFill>
        <p:spPr>
          <a:xfrm flipH="false" flipV="false" rot="0">
            <a:off x="10130362" y="5143500"/>
            <a:ext cx="5332702" cy="14041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43420"/>
          <a:stretch>
            <a:fillRect/>
          </a:stretch>
        </p:blipFill>
        <p:spPr>
          <a:xfrm flipH="false" flipV="false" rot="0">
            <a:off x="531156" y="2084819"/>
            <a:ext cx="8297410" cy="686822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54307" y="484931"/>
            <a:ext cx="6179386" cy="1087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39"/>
              </a:lnSpc>
            </a:pPr>
            <a:r>
              <a:rPr lang="en-US" sz="7199">
                <a:solidFill>
                  <a:srgbClr val="0048CD"/>
                </a:solidFill>
                <a:latin typeface="Montserrat Semi-Bold"/>
              </a:rPr>
              <a:t>TABEL CARS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56579" r="0" b="0"/>
          <a:stretch>
            <a:fillRect/>
          </a:stretch>
        </p:blipFill>
        <p:spPr>
          <a:xfrm flipH="false" flipV="false" rot="0">
            <a:off x="9144000" y="2843715"/>
            <a:ext cx="8422539" cy="53504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6643153" y="6938312"/>
            <a:ext cx="3054598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916475" y="829571"/>
            <a:ext cx="9210261" cy="7868918"/>
            <a:chOff x="0" y="0"/>
            <a:chExt cx="3807918" cy="325335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67067" b="67776"/>
          <a:stretch>
            <a:fillRect/>
          </a:stretch>
        </p:blipFill>
        <p:spPr>
          <a:xfrm flipH="false" flipV="false" rot="0">
            <a:off x="10642361" y="1796169"/>
            <a:ext cx="4308705" cy="257897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-5400000">
            <a:off x="4722658" y="4702112"/>
            <a:ext cx="6769446" cy="4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HASIL INDEX 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176616"/>
            <a:ext cx="5736313" cy="2009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Setelah Indexing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42818" r="0" b="0"/>
          <a:stretch>
            <a:fillRect/>
          </a:stretch>
        </p:blipFill>
        <p:spPr>
          <a:xfrm flipH="false" flipV="false" rot="0">
            <a:off x="8896509" y="4822060"/>
            <a:ext cx="7801786" cy="272904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97893" y="326874"/>
            <a:ext cx="1737370" cy="161575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334126" y="1028700"/>
            <a:ext cx="8925174" cy="2235712"/>
            <a:chOff x="0" y="0"/>
            <a:chExt cx="5727205" cy="1434637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r="r" b="b" t="t" l="l"/>
              <a:pathLst>
                <a:path h="1434637" w="5727205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34126" y="2381129"/>
            <a:ext cx="8925174" cy="1962959"/>
            <a:chOff x="0" y="0"/>
            <a:chExt cx="5727205" cy="1259613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727205" cy="1259614"/>
            </a:xfrm>
            <a:custGeom>
              <a:avLst/>
              <a:gdLst/>
              <a:ahLst/>
              <a:cxnLst/>
              <a:rect r="r" b="b" t="t" l="l"/>
              <a:pathLst>
                <a:path h="1259614" w="5727205">
                  <a:moveTo>
                    <a:pt x="5602745" y="1259613"/>
                  </a:moveTo>
                  <a:lnTo>
                    <a:pt x="124460" y="1259613"/>
                  </a:lnTo>
                  <a:cubicBezTo>
                    <a:pt x="55880" y="1259613"/>
                    <a:pt x="0" y="1203733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135153"/>
                  </a:lnTo>
                  <a:cubicBezTo>
                    <a:pt x="5727205" y="1203734"/>
                    <a:pt x="5671325" y="1259614"/>
                    <a:pt x="5602745" y="1259614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28700" y="3438808"/>
            <a:ext cx="6103708" cy="2026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Perbandingan Waktu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99221" y="1328390"/>
            <a:ext cx="7394985" cy="61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48CD"/>
                </a:solidFill>
                <a:latin typeface="Inknut Antiqua Medium"/>
              </a:rPr>
              <a:t>Sebelum Penambahan Index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334126" y="4778321"/>
            <a:ext cx="8925174" cy="2235712"/>
            <a:chOff x="0" y="0"/>
            <a:chExt cx="5727205" cy="1434637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r="r" b="b" t="t" l="l"/>
              <a:pathLst>
                <a:path h="1434637" w="5727205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334126" y="6130749"/>
            <a:ext cx="8925174" cy="1962959"/>
            <a:chOff x="0" y="0"/>
            <a:chExt cx="5727205" cy="1259613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5727205" cy="1259614"/>
            </a:xfrm>
            <a:custGeom>
              <a:avLst/>
              <a:gdLst/>
              <a:ahLst/>
              <a:cxnLst/>
              <a:rect r="r" b="b" t="t" l="l"/>
              <a:pathLst>
                <a:path h="1259614" w="5727205">
                  <a:moveTo>
                    <a:pt x="5602745" y="1259613"/>
                  </a:moveTo>
                  <a:lnTo>
                    <a:pt x="124460" y="1259613"/>
                  </a:lnTo>
                  <a:cubicBezTo>
                    <a:pt x="55880" y="1259613"/>
                    <a:pt x="0" y="1203733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135153"/>
                  </a:lnTo>
                  <a:cubicBezTo>
                    <a:pt x="5727205" y="1203734"/>
                    <a:pt x="5671325" y="1259614"/>
                    <a:pt x="5602745" y="1259614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954572" y="5076825"/>
            <a:ext cx="7684282" cy="61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48CD"/>
                </a:solidFill>
                <a:latin typeface="Inknut Antiqua Medium"/>
              </a:rPr>
              <a:t>Setelah Penambahan Index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894576"/>
            <a:ext cx="4884019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795FF"/>
                </a:solidFill>
                <a:latin typeface="Space Mono"/>
              </a:rPr>
              <a:t>QUERY 5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rcRect l="11130" t="42887" r="66701" b="52744"/>
          <a:stretch>
            <a:fillRect/>
          </a:stretch>
        </p:blipFill>
        <p:spPr>
          <a:xfrm flipH="false" flipV="false" rot="0">
            <a:off x="11027157" y="3053884"/>
            <a:ext cx="3539112" cy="421056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rcRect l="11069" t="42818" r="66376" b="53486"/>
          <a:stretch>
            <a:fillRect/>
          </a:stretch>
        </p:blipFill>
        <p:spPr>
          <a:xfrm flipH="false" flipV="false" rot="0">
            <a:off x="11027157" y="6934886"/>
            <a:ext cx="3539112" cy="35468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29498"/>
            <a:ext cx="4629150" cy="8230183"/>
            <a:chOff x="0" y="0"/>
            <a:chExt cx="1913890" cy="340271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3402712"/>
            </a:xfrm>
            <a:custGeom>
              <a:avLst/>
              <a:gdLst/>
              <a:ahLst/>
              <a:cxnLst/>
              <a:rect r="r" b="b" t="t" l="l"/>
              <a:pathLst>
                <a:path h="3402712" w="1913890">
                  <a:moveTo>
                    <a:pt x="1789430" y="3402712"/>
                  </a:moveTo>
                  <a:lnTo>
                    <a:pt x="124460" y="3402712"/>
                  </a:lnTo>
                  <a:cubicBezTo>
                    <a:pt x="55880" y="3402712"/>
                    <a:pt x="0" y="3346832"/>
                    <a:pt x="0" y="327825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3278252"/>
                  </a:lnTo>
                  <a:cubicBezTo>
                    <a:pt x="1913890" y="3346832"/>
                    <a:pt x="1858010" y="3402712"/>
                    <a:pt x="1789430" y="3402712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99378" y="829498"/>
            <a:ext cx="14083522" cy="8628004"/>
            <a:chOff x="0" y="0"/>
            <a:chExt cx="5822734" cy="356718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5822735" cy="3567189"/>
            </a:xfrm>
            <a:custGeom>
              <a:avLst/>
              <a:gdLst/>
              <a:ahLst/>
              <a:cxnLst/>
              <a:rect r="r" b="b" t="t" l="l"/>
              <a:pathLst>
                <a:path h="3567189" w="5822735">
                  <a:moveTo>
                    <a:pt x="5698274" y="3567188"/>
                  </a:moveTo>
                  <a:lnTo>
                    <a:pt x="124460" y="3567188"/>
                  </a:lnTo>
                  <a:cubicBezTo>
                    <a:pt x="55880" y="3567188"/>
                    <a:pt x="0" y="3511309"/>
                    <a:pt x="0" y="34427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98275" y="0"/>
                  </a:lnTo>
                  <a:cubicBezTo>
                    <a:pt x="5766855" y="0"/>
                    <a:pt x="5822735" y="55880"/>
                    <a:pt x="5822735" y="124460"/>
                  </a:cubicBezTo>
                  <a:lnTo>
                    <a:pt x="5822735" y="3442729"/>
                  </a:lnTo>
                  <a:cubicBezTo>
                    <a:pt x="5822735" y="3511309"/>
                    <a:pt x="5766855" y="3567189"/>
                    <a:pt x="5698275" y="356718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044960" y="2965103"/>
            <a:ext cx="10992357" cy="4408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62280" indent="-231140" lvl="1">
              <a:lnSpc>
                <a:spcPts val="3919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Muli Regular"/>
              </a:rPr>
              <a:t>Dari query-query tersebut, indexing memberikan selisih waktu yang cukup signifikan sehingga membuat pencarian menjadi lebih cepat.</a:t>
            </a:r>
          </a:p>
          <a:p>
            <a:pPr>
              <a:lnSpc>
                <a:spcPts val="3919"/>
              </a:lnSpc>
            </a:pPr>
          </a:p>
          <a:p>
            <a:pPr marL="462280" indent="-23114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uli Regular"/>
              </a:rPr>
              <a:t>Penggunaan indexing pada data yang jumlahnya sedikit tidak terlalu mempengaruhi performa eksekusi query.</a:t>
            </a:r>
          </a:p>
          <a:p>
            <a:pPr>
              <a:lnSpc>
                <a:spcPts val="3919"/>
              </a:lnSpc>
            </a:pPr>
          </a:p>
          <a:p>
            <a:pPr marL="462280" indent="-23114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uli Regular"/>
              </a:rPr>
              <a:t>Dalam implementasi indexing di Oracle, sering terjadi inkonsistensi pada waktu eksekusi.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-2196082" y="4993894"/>
            <a:ext cx="6965518" cy="4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795FF"/>
                </a:solidFill>
                <a:latin typeface="Space Mono"/>
              </a:rPr>
              <a:t>KESIMPULAN</a:t>
            </a:r>
          </a:p>
        </p:txBody>
      </p:sp>
      <p:grpSp>
        <p:nvGrpSpPr>
          <p:cNvPr name="Group 8" id="8"/>
          <p:cNvGrpSpPr/>
          <p:nvPr/>
        </p:nvGrpSpPr>
        <p:grpSpPr>
          <a:xfrm rot="-10800000">
            <a:off x="16538985" y="8737187"/>
            <a:ext cx="720315" cy="720315"/>
            <a:chOff x="0" y="0"/>
            <a:chExt cx="960421" cy="96042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2931508" y="1032730"/>
            <a:ext cx="11219262" cy="1288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>
                <a:solidFill>
                  <a:srgbClr val="0048CD"/>
                </a:solidFill>
                <a:latin typeface="Montserrat Semi-Bold"/>
              </a:rPr>
              <a:t>Kesimpulan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34369" y="4459630"/>
            <a:ext cx="11219262" cy="129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>
                <a:solidFill>
                  <a:srgbClr val="FFFFFF"/>
                </a:solidFill>
                <a:latin typeface="Montserrat Semi-Bold"/>
              </a:rPr>
              <a:t>Terima Kasih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0" y="9378186"/>
            <a:ext cx="18288000" cy="908814"/>
          </a:xfrm>
          <a:prstGeom prst="rect">
            <a:avLst/>
          </a:prstGeom>
          <a:solidFill>
            <a:srgbClr val="16214B">
              <a:alpha val="67843"/>
            </a:srgbClr>
          </a:solid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42941"/>
          <a:stretch>
            <a:fillRect/>
          </a:stretch>
        </p:blipFill>
        <p:spPr>
          <a:xfrm flipH="false" flipV="false" rot="0">
            <a:off x="539286" y="2273627"/>
            <a:ext cx="8604714" cy="516543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92694" y="484931"/>
            <a:ext cx="7502612" cy="1087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39"/>
              </a:lnSpc>
            </a:pPr>
            <a:r>
              <a:rPr lang="en-US" sz="7199">
                <a:solidFill>
                  <a:srgbClr val="0048CD"/>
                </a:solidFill>
                <a:latin typeface="Montserrat Semi-Bold"/>
              </a:rPr>
              <a:t>TABEL RENTER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56632" r="6054" b="0"/>
          <a:stretch>
            <a:fillRect/>
          </a:stretch>
        </p:blipFill>
        <p:spPr>
          <a:xfrm flipH="false" flipV="false" rot="0">
            <a:off x="9450261" y="5413202"/>
            <a:ext cx="8342651" cy="40517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42768"/>
          <a:stretch>
            <a:fillRect/>
          </a:stretch>
        </p:blipFill>
        <p:spPr>
          <a:xfrm flipH="false" flipV="false" rot="0">
            <a:off x="1758891" y="2654409"/>
            <a:ext cx="6866174" cy="66038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57618" r="0" b="0"/>
          <a:stretch>
            <a:fillRect/>
          </a:stretch>
        </p:blipFill>
        <p:spPr>
          <a:xfrm flipH="false" flipV="false" rot="0">
            <a:off x="9731555" y="3362532"/>
            <a:ext cx="7283541" cy="518764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973255" y="483515"/>
            <a:ext cx="10341490" cy="1090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39"/>
              </a:lnSpc>
            </a:pPr>
            <a:r>
              <a:rPr lang="en-US" sz="7199">
                <a:solidFill>
                  <a:srgbClr val="0048CD"/>
                </a:solidFill>
                <a:latin typeface="Montserrat Semi-Bold"/>
              </a:rPr>
              <a:t>TABEL TRANSACTION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371852" y="0"/>
            <a:ext cx="8916148" cy="10287000"/>
          </a:xfrm>
          <a:prstGeom prst="rect">
            <a:avLst/>
          </a:prstGeom>
          <a:solidFill>
            <a:srgbClr val="0048CD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2528" t="0" r="22365" b="0"/>
          <a:stretch>
            <a:fillRect/>
          </a:stretch>
        </p:blipFill>
        <p:spPr>
          <a:xfrm flipH="false" flipV="false" rot="0">
            <a:off x="10254581" y="815021"/>
            <a:ext cx="7150690" cy="864550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757871"/>
            <a:ext cx="6936368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00"/>
              </a:lnSpc>
            </a:pPr>
            <a:r>
              <a:rPr lang="en-US" sz="6000">
                <a:solidFill>
                  <a:srgbClr val="0048CD"/>
                </a:solidFill>
                <a:latin typeface="Montserrat Semi-Bold Bold"/>
              </a:rPr>
              <a:t>IDENTIFIKASI INFORMASI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4122462"/>
            <a:ext cx="8115300" cy="1448510"/>
            <a:chOff x="0" y="0"/>
            <a:chExt cx="10820400" cy="1931347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1750132" cy="241850"/>
            </a:xfrm>
            <a:prstGeom prst="rect">
              <a:avLst/>
            </a:prstGeom>
            <a:solidFill>
              <a:srgbClr val="0048CD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951908"/>
              <a:ext cx="10820400" cy="979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9"/>
                </a:lnSpc>
              </a:pPr>
              <a:r>
                <a:rPr lang="en-US" sz="2059">
                  <a:solidFill>
                    <a:srgbClr val="16214B"/>
                  </a:solidFill>
                  <a:latin typeface="Montserrat"/>
                </a:rPr>
                <a:t>Informasi yang berkaitan dengan identitas dari penyewa mobil seperti nama dan gender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305634"/>
            <a:ext cx="6450283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48CD"/>
                </a:solidFill>
                <a:latin typeface="Montserrat Semi-Bold"/>
              </a:rPr>
              <a:t>INFORMASI PENYEWA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6672765"/>
            <a:ext cx="8115300" cy="1448510"/>
            <a:chOff x="0" y="0"/>
            <a:chExt cx="10820400" cy="1931347"/>
          </a:xfrm>
        </p:grpSpPr>
        <p:sp>
          <p:nvSpPr>
            <p:cNvPr name="AutoShape 10" id="10"/>
            <p:cNvSpPr/>
            <p:nvPr/>
          </p:nvSpPr>
          <p:spPr>
            <a:xfrm rot="0">
              <a:off x="0" y="0"/>
              <a:ext cx="1750132" cy="241850"/>
            </a:xfrm>
            <a:prstGeom prst="rect">
              <a:avLst/>
            </a:prstGeom>
            <a:solidFill>
              <a:srgbClr val="0048CD"/>
            </a:solid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951908"/>
              <a:ext cx="10820400" cy="979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9"/>
                </a:lnSpc>
              </a:pPr>
              <a:r>
                <a:rPr lang="en-US" sz="2059">
                  <a:solidFill>
                    <a:srgbClr val="16214B"/>
                  </a:solidFill>
                  <a:latin typeface="Montserrat"/>
                </a:rPr>
                <a:t>Informasi yang berkaitan dengan mobil seperti nama merk mobil dan tahun produksi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5855936"/>
            <a:ext cx="6450283" cy="54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48CD"/>
                </a:solidFill>
                <a:latin typeface="Montserrat Semi-Bold"/>
              </a:rPr>
              <a:t>INFORMASI MOBIL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C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378186"/>
            <a:ext cx="18288000" cy="908814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2661932"/>
            <a:ext cx="6936368" cy="128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>
                <a:solidFill>
                  <a:srgbClr val="0048CD"/>
                </a:solidFill>
                <a:latin typeface="Montserrat Semi-Bold Bold"/>
              </a:rPr>
              <a:t>Query 1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1028700"/>
            <a:ext cx="9822924" cy="834948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5203443"/>
            <a:ext cx="6318880" cy="1334891"/>
            <a:chOff x="0" y="0"/>
            <a:chExt cx="8425173" cy="1779855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1044803" cy="144381"/>
            </a:xfrm>
            <a:prstGeom prst="rect">
              <a:avLst/>
            </a:prstGeom>
            <a:solidFill>
              <a:srgbClr val="0048CD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626725"/>
              <a:ext cx="8425173" cy="1153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2400">
                  <a:solidFill>
                    <a:srgbClr val="0048CD"/>
                  </a:solidFill>
                  <a:latin typeface="Montserrat Bold"/>
                </a:rPr>
                <a:t>Menampilkan data pada tabel CARS dengan nama mobil "CX-7"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6643153" y="6938312"/>
            <a:ext cx="3054598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916475" y="829571"/>
            <a:ext cx="9210261" cy="7868918"/>
            <a:chOff x="0" y="0"/>
            <a:chExt cx="3807918" cy="325335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414099" y="1521439"/>
            <a:ext cx="6765229" cy="638637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-5400000">
            <a:off x="4722658" y="4700744"/>
            <a:ext cx="6769446" cy="41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QUERY 1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174263"/>
            <a:ext cx="5736313" cy="2014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FFFFFF"/>
                </a:solidFill>
                <a:latin typeface="Muli Bold"/>
              </a:rPr>
              <a:t>Sebelum Indexing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89962" y="829571"/>
            <a:ext cx="9210261" cy="7868918"/>
            <a:chOff x="0" y="0"/>
            <a:chExt cx="3807918" cy="325335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9085" t="0" r="0" b="91945"/>
          <a:stretch>
            <a:fillRect/>
          </a:stretch>
        </p:blipFill>
        <p:spPr>
          <a:xfrm flipH="false" flipV="false" rot="0">
            <a:off x="9434006" y="2910442"/>
            <a:ext cx="6725415" cy="898049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4174263"/>
            <a:ext cx="5385167" cy="2014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>
                <a:solidFill>
                  <a:srgbClr val="0048CD"/>
                </a:solidFill>
                <a:latin typeface="Muli Bold"/>
              </a:rPr>
              <a:t>Pembuatan Indexing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4851212" y="4839344"/>
            <a:ext cx="6492246" cy="41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INDEX 1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82012" r="16666" b="0"/>
          <a:stretch>
            <a:fillRect/>
          </a:stretch>
        </p:blipFill>
        <p:spPr>
          <a:xfrm flipH="false" flipV="false" rot="0">
            <a:off x="9971480" y="4764030"/>
            <a:ext cx="5650466" cy="18381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DAEYcekCwaw</dc:identifier>
  <dcterms:modified xsi:type="dcterms:W3CDTF">2011-08-01T06:04:30Z</dcterms:modified>
  <cp:revision>1</cp:revision>
  <dc:title>SBD - Indexing</dc:title>
</cp:coreProperties>
</file>